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1188085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7" d="100"/>
          <a:sy n="57" d="100"/>
        </p:scale>
        <p:origin x="-942" y="-96"/>
      </p:cViewPr>
      <p:guideLst>
        <p:guide orient="horz" pos="2160"/>
        <p:guide pos="374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03B94C-85B2-4368-AAD3-4657F4B4CBC6}" type="datetimeFigureOut">
              <a:rPr lang="en-US" smtClean="0"/>
              <a:pPr/>
              <a:t>2/2/2020</a:t>
            </a:fld>
            <a:endParaRPr lang="en-US"/>
          </a:p>
        </p:txBody>
      </p:sp>
      <p:sp>
        <p:nvSpPr>
          <p:cNvPr id="4" name="Slide Image Placeholder 3"/>
          <p:cNvSpPr>
            <a:spLocks noGrp="1" noRot="1" noChangeAspect="1"/>
          </p:cNvSpPr>
          <p:nvPr>
            <p:ph type="sldImg" idx="2"/>
          </p:nvPr>
        </p:nvSpPr>
        <p:spPr>
          <a:xfrm>
            <a:off x="458788" y="685800"/>
            <a:ext cx="59404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8066D-A146-46BE-A58B-19E46FA4387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dirty="0" smtClean="0"/>
              <a:t>It was administered by approved societies, non-profit organizations established by trade unions, cooperative   societies, or independent commercial  organizations. </a:t>
            </a:r>
          </a:p>
        </p:txBody>
      </p:sp>
      <p:sp>
        <p:nvSpPr>
          <p:cNvPr id="4" name="Slide Number Placeholder 3"/>
          <p:cNvSpPr>
            <a:spLocks noGrp="1"/>
          </p:cNvSpPr>
          <p:nvPr>
            <p:ph type="sldNum" sz="quarter" idx="10"/>
          </p:nvPr>
        </p:nvSpPr>
        <p:spPr/>
        <p:txBody>
          <a:bodyPr/>
          <a:lstStyle/>
          <a:p>
            <a:fld id="{42F8066D-A146-46BE-A58B-19E46FA43878}"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1064" y="2130426"/>
            <a:ext cx="10098723"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128" y="3886200"/>
            <a:ext cx="831659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D63F55-D677-4320-BA96-4079676B807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D63F55-D677-4320-BA96-4079676B807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3616" y="274639"/>
            <a:ext cx="2673191"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94042" y="274639"/>
            <a:ext cx="782156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D63F55-D677-4320-BA96-4079676B807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D63F55-D677-4320-BA96-4079676B807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8505" y="4406901"/>
            <a:ext cx="10098723"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8505" y="2906713"/>
            <a:ext cx="1009872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D63F55-D677-4320-BA96-4079676B807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94043" y="1600201"/>
            <a:ext cx="52473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39432" y="1600201"/>
            <a:ext cx="52473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D63F55-D677-4320-BA96-4079676B807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4042" y="1535113"/>
            <a:ext cx="524943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4042" y="2174875"/>
            <a:ext cx="524943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5307" y="1535113"/>
            <a:ext cx="52515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5307" y="2174875"/>
            <a:ext cx="52515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D63F55-D677-4320-BA96-4079676B8079}" type="datetimeFigureOut">
              <a:rPr lang="en-US" smtClean="0"/>
              <a:pPr/>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D63F55-D677-4320-BA96-4079676B8079}" type="datetimeFigureOut">
              <a:rPr lang="en-US" smtClean="0"/>
              <a:pPr/>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63F55-D677-4320-BA96-4079676B8079}" type="datetimeFigureOut">
              <a:rPr lang="en-US" smtClean="0"/>
              <a:pPr/>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043" y="273050"/>
            <a:ext cx="390871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5082" y="273051"/>
            <a:ext cx="66417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4043" y="1435101"/>
            <a:ext cx="390871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D63F55-D677-4320-BA96-4079676B807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8730" y="4800600"/>
            <a:ext cx="712851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28730" y="612775"/>
            <a:ext cx="712851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28730" y="5367338"/>
            <a:ext cx="712851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D63F55-D677-4320-BA96-4079676B807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6B7BF-8D8F-4EF7-B2C9-E5B9A6CCF5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4043" y="274638"/>
            <a:ext cx="10692765"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94043" y="1600201"/>
            <a:ext cx="10692765"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94043" y="6356351"/>
            <a:ext cx="277219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63F55-D677-4320-BA96-4079676B8079}" type="datetimeFigureOut">
              <a:rPr lang="en-US" smtClean="0"/>
              <a:pPr/>
              <a:t>2/2/2020</a:t>
            </a:fld>
            <a:endParaRPr lang="en-US"/>
          </a:p>
        </p:txBody>
      </p:sp>
      <p:sp>
        <p:nvSpPr>
          <p:cNvPr id="5" name="Footer Placeholder 4"/>
          <p:cNvSpPr>
            <a:spLocks noGrp="1"/>
          </p:cNvSpPr>
          <p:nvPr>
            <p:ph type="ftr" sz="quarter" idx="3"/>
          </p:nvPr>
        </p:nvSpPr>
        <p:spPr>
          <a:xfrm>
            <a:off x="4059291" y="6356351"/>
            <a:ext cx="376226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14609" y="6356351"/>
            <a:ext cx="277219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6B7BF-8D8F-4EF7-B2C9-E5B9A6CCF5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haroni" pitchFamily="2" charset="-79"/>
                <a:cs typeface="Aharoni" pitchFamily="2" charset="-79"/>
              </a:rPr>
              <a:t>The Poor Law Reforms, 1905</a:t>
            </a:r>
            <a:endParaRPr lang="en-US" dirty="0">
              <a:latin typeface="Aharoni" pitchFamily="2" charset="-79"/>
              <a:cs typeface="Aharoni" pitchFamily="2" charset="-79"/>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3"/>
          <p:cNvSpPr>
            <a:spLocks noGrp="1" noChangeArrowheads="1"/>
          </p:cNvSpPr>
          <p:nvPr>
            <p:ph idx="1"/>
          </p:nvPr>
        </p:nvSpPr>
        <p:spPr>
          <a:xfrm>
            <a:off x="594043" y="571480"/>
            <a:ext cx="10692765" cy="5905520"/>
          </a:xfrm>
        </p:spPr>
        <p:txBody>
          <a:bodyPr/>
          <a:lstStyle/>
          <a:p>
            <a:pPr eaLnBrk="1" hangingPunct="1"/>
            <a:r>
              <a:rPr lang="en-US" altLang="en-US" sz="4000" dirty="0" smtClean="0"/>
              <a:t>(5) On the recommendations of the  Royal Commission, </a:t>
            </a:r>
            <a:r>
              <a:rPr lang="en-US" altLang="en-US" sz="4000" b="1" u="sng" dirty="0" smtClean="0"/>
              <a:t>The Labour Exchange Act of 1909</a:t>
            </a:r>
            <a:r>
              <a:rPr lang="en-US" altLang="en-US" sz="4000" dirty="0" smtClean="0"/>
              <a:t>, empowered the </a:t>
            </a:r>
            <a:r>
              <a:rPr lang="en-US" altLang="en-US" sz="4000" u="sng" dirty="0" smtClean="0"/>
              <a:t>Board of Trade </a:t>
            </a:r>
            <a:r>
              <a:rPr lang="en-US" altLang="en-US" sz="4000" dirty="0" smtClean="0"/>
              <a:t>( equal to the department of  Trade and  Commerce in USA) to set up labour exchanges ( employment services) </a:t>
            </a:r>
          </a:p>
          <a:p>
            <a:pPr lvl="1"/>
            <a:r>
              <a:rPr lang="en-US" altLang="en-US" sz="3600" dirty="0" smtClean="0"/>
              <a:t>to help employers find good workers and </a:t>
            </a:r>
          </a:p>
          <a:p>
            <a:pPr lvl="1"/>
            <a:r>
              <a:rPr lang="en-US" altLang="en-US" sz="3600" dirty="0" smtClean="0"/>
              <a:t>help workers find a job and to increase mobility of labour</a:t>
            </a:r>
            <a:r>
              <a:rPr lang="en-US" altLang="en-US" sz="28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3"/>
          <p:cNvSpPr>
            <a:spLocks noGrp="1" noChangeArrowheads="1"/>
          </p:cNvSpPr>
          <p:nvPr>
            <p:ph idx="1"/>
          </p:nvPr>
        </p:nvSpPr>
        <p:spPr>
          <a:xfrm>
            <a:off x="594043" y="381000"/>
            <a:ext cx="10692765" cy="6248400"/>
          </a:xfrm>
        </p:spPr>
        <p:txBody>
          <a:bodyPr/>
          <a:lstStyle/>
          <a:p>
            <a:r>
              <a:rPr lang="en-US" altLang="en-US" sz="4800" dirty="0" smtClean="0">
                <a:solidFill>
                  <a:srgbClr val="FF0000"/>
                </a:solidFill>
              </a:rPr>
              <a:t>(6) </a:t>
            </a:r>
            <a:r>
              <a:rPr lang="en-US" altLang="en-US" sz="4800" b="1" u="sng" dirty="0" smtClean="0"/>
              <a:t>National Insurance act of 1911</a:t>
            </a:r>
          </a:p>
          <a:p>
            <a:pPr lvl="1"/>
            <a:r>
              <a:rPr lang="en-US" altLang="en-US" sz="4400" dirty="0" smtClean="0"/>
              <a:t>Under the Insurance legislation, the urgent need for protection of the injured workers, the Royal Commission in 1909, had recommended  the  </a:t>
            </a:r>
            <a:r>
              <a:rPr lang="en-US" altLang="en-US" sz="4400" u="sng" dirty="0" smtClean="0"/>
              <a:t>Compulsory Unemployment Insurance</a:t>
            </a:r>
            <a:r>
              <a:rPr lang="en-US" altLang="en-US" sz="4400"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4866" name="Rectangle 3"/>
          <p:cNvSpPr>
            <a:spLocks noGrp="1" noChangeArrowheads="1"/>
          </p:cNvSpPr>
          <p:nvPr>
            <p:ph idx="1"/>
          </p:nvPr>
        </p:nvSpPr>
        <p:spPr>
          <a:xfrm>
            <a:off x="594043" y="381000"/>
            <a:ext cx="10692765" cy="5715000"/>
          </a:xfrm>
        </p:spPr>
        <p:txBody>
          <a:bodyPr/>
          <a:lstStyle/>
          <a:p>
            <a:pPr eaLnBrk="1" hangingPunct="1"/>
            <a:r>
              <a:rPr lang="en-US" altLang="en-US" sz="4000" dirty="0" smtClean="0"/>
              <a:t>This was borrowed from the </a:t>
            </a:r>
            <a:r>
              <a:rPr lang="en-US" altLang="en-US" sz="4000" b="1" dirty="0" smtClean="0"/>
              <a:t>German sickness Insurance system </a:t>
            </a:r>
            <a:r>
              <a:rPr lang="en-US" altLang="en-US" sz="4000" dirty="0" smtClean="0"/>
              <a:t>by Lloyd George in 1908. Lloyd George   added to it the unemployment and health benefits. This law was passed in 1911 by the Name </a:t>
            </a:r>
            <a:r>
              <a:rPr lang="en-US" altLang="en-US" sz="4000" dirty="0" smtClean="0">
                <a:solidFill>
                  <a:srgbClr val="FF0000"/>
                </a:solidFill>
              </a:rPr>
              <a:t>National Insurance act of 1911</a:t>
            </a:r>
            <a:r>
              <a:rPr lang="en-US" altLang="en-US" sz="4000" dirty="0" smtClean="0"/>
              <a:t>.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5890" name="Rectangle 3"/>
          <p:cNvSpPr>
            <a:spLocks noGrp="1" noChangeArrowheads="1"/>
          </p:cNvSpPr>
          <p:nvPr>
            <p:ph idx="1"/>
          </p:nvPr>
        </p:nvSpPr>
        <p:spPr>
          <a:xfrm>
            <a:off x="594043" y="304800"/>
            <a:ext cx="10692765" cy="5791200"/>
          </a:xfrm>
        </p:spPr>
        <p:txBody>
          <a:bodyPr/>
          <a:lstStyle/>
          <a:p>
            <a:r>
              <a:rPr lang="en-US" altLang="en-US" sz="4000" dirty="0" smtClean="0"/>
              <a:t>Before this, there were a number of laws regarding workers compensation. For example, the 1897 </a:t>
            </a:r>
            <a:r>
              <a:rPr lang="en-US" altLang="en-US" sz="4000" u="sng" dirty="0" smtClean="0"/>
              <a:t>Workmen Compensation Act</a:t>
            </a:r>
            <a:r>
              <a:rPr lang="en-US" altLang="en-US" sz="4000" dirty="0" smtClean="0"/>
              <a:t>, the </a:t>
            </a:r>
            <a:r>
              <a:rPr lang="en-US" altLang="en-US" sz="4000" u="sng" dirty="0" smtClean="0"/>
              <a:t>Fatal Accident Act of 1846</a:t>
            </a:r>
            <a:r>
              <a:rPr lang="en-US" altLang="en-US" sz="4000" dirty="0" smtClean="0"/>
              <a:t>, and the </a:t>
            </a:r>
            <a:r>
              <a:rPr lang="en-US" altLang="en-US" sz="4000" u="sng" dirty="0" smtClean="0"/>
              <a:t>Employer’s Liability Act of 1880</a:t>
            </a:r>
            <a:r>
              <a:rPr lang="en-US" altLang="en-US" sz="4000" dirty="0" smtClean="0"/>
              <a:t>, had proved insufficient to help the injured workers and their families. </a:t>
            </a:r>
          </a:p>
          <a:p>
            <a:r>
              <a:rPr lang="en-US" altLang="en-US" sz="4000" dirty="0" smtClean="0"/>
              <a:t>The statute of 1897 had established the right of compensation of injured workers independent of any fault of employer or his crew.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7938" name="Rectangle 3"/>
          <p:cNvSpPr>
            <a:spLocks noGrp="1" noChangeArrowheads="1"/>
          </p:cNvSpPr>
          <p:nvPr>
            <p:ph idx="1"/>
          </p:nvPr>
        </p:nvSpPr>
        <p:spPr>
          <a:xfrm>
            <a:off x="594043" y="685800"/>
            <a:ext cx="10692765" cy="5410200"/>
          </a:xfrm>
        </p:spPr>
        <p:txBody>
          <a:bodyPr/>
          <a:lstStyle/>
          <a:p>
            <a:pPr eaLnBrk="1" hangingPunct="1">
              <a:lnSpc>
                <a:spcPct val="90000"/>
              </a:lnSpc>
            </a:pPr>
            <a:r>
              <a:rPr lang="en-US" altLang="en-US" sz="3200" dirty="0" smtClean="0"/>
              <a:t>No machinery, for the administration of this law was provided. </a:t>
            </a:r>
          </a:p>
          <a:p>
            <a:pPr eaLnBrk="1" hangingPunct="1">
              <a:lnSpc>
                <a:spcPct val="90000"/>
              </a:lnSpc>
            </a:pPr>
            <a:r>
              <a:rPr lang="en-US" altLang="en-US" sz="3200" dirty="0" smtClean="0"/>
              <a:t>The </a:t>
            </a:r>
            <a:r>
              <a:rPr lang="en-US" altLang="en-US" sz="3200" u="sng" dirty="0" smtClean="0"/>
              <a:t>injured workers </a:t>
            </a:r>
            <a:r>
              <a:rPr lang="en-US" altLang="en-US" sz="3200" dirty="0" smtClean="0"/>
              <a:t>or the </a:t>
            </a:r>
            <a:r>
              <a:rPr lang="en-US" altLang="en-US" sz="3200" u="sng" dirty="0" smtClean="0"/>
              <a:t>widow </a:t>
            </a:r>
            <a:r>
              <a:rPr lang="en-US" altLang="en-US" sz="3200" dirty="0" smtClean="0"/>
              <a:t>and </a:t>
            </a:r>
            <a:r>
              <a:rPr lang="en-US" altLang="en-US" sz="3200" u="sng" dirty="0" smtClean="0"/>
              <a:t>children </a:t>
            </a:r>
            <a:r>
              <a:rPr lang="en-US" altLang="en-US" sz="3200" dirty="0" smtClean="0"/>
              <a:t>of those workers who were killed during industrial accidents were forced to sue the employers before the courts. This led to long delays and high expenses which the workers / family could not afford. Settlements led to deprivation of the workers/ families  of most of his  compensation.</a:t>
            </a:r>
          </a:p>
          <a:p>
            <a:pPr eaLnBrk="1" hangingPunct="1">
              <a:lnSpc>
                <a:spcPct val="90000"/>
              </a:lnSpc>
            </a:pPr>
            <a:endParaRPr lang="en-US" altLang="en-US"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8962" name="Rectangle 3"/>
          <p:cNvSpPr>
            <a:spLocks noGrp="1" noChangeArrowheads="1"/>
          </p:cNvSpPr>
          <p:nvPr>
            <p:ph idx="1"/>
          </p:nvPr>
        </p:nvSpPr>
        <p:spPr>
          <a:xfrm>
            <a:off x="594043" y="457200"/>
            <a:ext cx="10692765" cy="5638800"/>
          </a:xfrm>
        </p:spPr>
        <p:txBody>
          <a:bodyPr/>
          <a:lstStyle/>
          <a:p>
            <a:pPr eaLnBrk="1" hangingPunct="1"/>
            <a:r>
              <a:rPr lang="en-US" altLang="en-US" sz="3200" dirty="0" smtClean="0"/>
              <a:t>After the establishment of the labour exchanges, </a:t>
            </a:r>
            <a:r>
              <a:rPr lang="en-US" altLang="en-US" sz="3200" dirty="0" smtClean="0">
                <a:solidFill>
                  <a:srgbClr val="FF0000"/>
                </a:solidFill>
              </a:rPr>
              <a:t>Prime Minister Churchill</a:t>
            </a:r>
            <a:r>
              <a:rPr lang="en-US" altLang="en-US" sz="3200" dirty="0" smtClean="0"/>
              <a:t>, appointed </a:t>
            </a:r>
            <a:r>
              <a:rPr lang="en-US" altLang="en-US" sz="3200" dirty="0" smtClean="0">
                <a:solidFill>
                  <a:srgbClr val="FF0000"/>
                </a:solidFill>
              </a:rPr>
              <a:t>William </a:t>
            </a:r>
            <a:r>
              <a:rPr lang="en-US" altLang="en-US" sz="3200" dirty="0" err="1" smtClean="0">
                <a:solidFill>
                  <a:srgbClr val="FF0000"/>
                </a:solidFill>
              </a:rPr>
              <a:t>Beveridge</a:t>
            </a:r>
            <a:r>
              <a:rPr lang="en-US" altLang="en-US" sz="3200" dirty="0" smtClean="0"/>
              <a:t>, to organize the labour exchanges. </a:t>
            </a:r>
          </a:p>
          <a:p>
            <a:pPr eaLnBrk="1" hangingPunct="1"/>
            <a:r>
              <a:rPr lang="en-US" altLang="en-US" sz="3200" dirty="0" smtClean="0"/>
              <a:t>When the National Insurance Act was passed in 1911 William </a:t>
            </a:r>
            <a:r>
              <a:rPr lang="en-US" altLang="en-US" sz="3200" dirty="0" err="1" smtClean="0"/>
              <a:t>Beveridge</a:t>
            </a:r>
            <a:r>
              <a:rPr lang="en-US" altLang="en-US" sz="3200" dirty="0" smtClean="0"/>
              <a:t> was appointed to prepare the Unemployment Insurance Plan.</a:t>
            </a:r>
          </a:p>
          <a:p>
            <a:pPr eaLnBrk="1" hangingPunct="1"/>
            <a:r>
              <a:rPr lang="en-US" altLang="en-US" sz="2800" dirty="0" smtClean="0"/>
              <a:t>The National Insurance Act of 1911, established compulsory health insurance for workers of modest income.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3"/>
          <p:cNvSpPr>
            <a:spLocks noGrp="1" noChangeArrowheads="1"/>
          </p:cNvSpPr>
          <p:nvPr>
            <p:ph idx="1"/>
          </p:nvPr>
        </p:nvSpPr>
        <p:spPr>
          <a:xfrm>
            <a:off x="939765" y="609600"/>
            <a:ext cx="10215634" cy="5486400"/>
          </a:xfrm>
        </p:spPr>
        <p:txBody>
          <a:bodyPr/>
          <a:lstStyle/>
          <a:p>
            <a:pPr eaLnBrk="1" hangingPunct="1"/>
            <a:r>
              <a:rPr lang="en-US" altLang="en-US" sz="3600" dirty="0" smtClean="0"/>
              <a:t>The </a:t>
            </a:r>
            <a:r>
              <a:rPr lang="en-US" altLang="en-US" sz="3600" dirty="0" err="1" smtClean="0"/>
              <a:t>programme</a:t>
            </a:r>
            <a:r>
              <a:rPr lang="en-US" altLang="en-US" sz="3600" dirty="0" smtClean="0"/>
              <a:t> was </a:t>
            </a:r>
            <a:r>
              <a:rPr lang="en-US" altLang="en-US" sz="3600" b="1" u="sng" dirty="0" smtClean="0"/>
              <a:t>financed</a:t>
            </a:r>
            <a:r>
              <a:rPr lang="en-US" altLang="en-US" sz="3600" dirty="0" smtClean="0"/>
              <a:t> by </a:t>
            </a:r>
            <a:r>
              <a:rPr lang="en-US" altLang="en-US" sz="3600" u="sng" dirty="0" smtClean="0"/>
              <a:t>contribution by the workers </a:t>
            </a:r>
            <a:r>
              <a:rPr lang="en-US" altLang="en-US" sz="3600" dirty="0" smtClean="0"/>
              <a:t>and their </a:t>
            </a:r>
            <a:r>
              <a:rPr lang="en-US" altLang="en-US" sz="3600" u="sng" dirty="0" smtClean="0"/>
              <a:t>employers </a:t>
            </a:r>
            <a:r>
              <a:rPr lang="en-US" altLang="en-US" sz="3600" dirty="0" smtClean="0"/>
              <a:t>and a </a:t>
            </a:r>
            <a:r>
              <a:rPr lang="en-US" altLang="en-US" sz="3600" u="sng" dirty="0" smtClean="0"/>
              <a:t>matching grant by the government</a:t>
            </a:r>
            <a:r>
              <a:rPr lang="en-US" altLang="en-US" sz="3600" dirty="0" smtClean="0"/>
              <a:t>. </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3"/>
          <p:cNvSpPr>
            <a:spLocks noGrp="1" noChangeArrowheads="1"/>
          </p:cNvSpPr>
          <p:nvPr>
            <p:ph idx="1"/>
          </p:nvPr>
        </p:nvSpPr>
        <p:spPr>
          <a:xfrm>
            <a:off x="594043" y="609600"/>
            <a:ext cx="10692765" cy="5486400"/>
          </a:xfrm>
        </p:spPr>
        <p:txBody>
          <a:bodyPr/>
          <a:lstStyle/>
          <a:p>
            <a:pPr eaLnBrk="1" hangingPunct="1"/>
            <a:r>
              <a:rPr lang="en-US" altLang="en-US" sz="3600" dirty="0" smtClean="0"/>
              <a:t>Under the scheme the </a:t>
            </a:r>
            <a:r>
              <a:rPr lang="en-US" altLang="en-US" sz="3600" u="sng" dirty="0" smtClean="0"/>
              <a:t>insured worker </a:t>
            </a:r>
            <a:r>
              <a:rPr lang="en-US" altLang="en-US" sz="3600" dirty="0" smtClean="0"/>
              <a:t>received </a:t>
            </a:r>
            <a:r>
              <a:rPr lang="en-US" altLang="en-US" sz="3600" u="sng" dirty="0" smtClean="0"/>
              <a:t>medical treatment </a:t>
            </a:r>
            <a:r>
              <a:rPr lang="en-US" altLang="en-US" sz="3600" dirty="0" smtClean="0"/>
              <a:t>from a practitioner who simply prescribed medicines. </a:t>
            </a:r>
          </a:p>
          <a:p>
            <a:pPr eaLnBrk="1" hangingPunct="1"/>
            <a:r>
              <a:rPr lang="en-US" altLang="en-US" sz="3600" dirty="0" smtClean="0"/>
              <a:t>No facility of hospitalization or treatment by specialist was extended.  </a:t>
            </a:r>
          </a:p>
          <a:p>
            <a:pPr eaLnBrk="1" hangingPunct="1"/>
            <a:r>
              <a:rPr lang="en-US" altLang="en-US" sz="3600" dirty="0" smtClean="0"/>
              <a:t>The family of the insured worker could not get these facilities.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3"/>
          <p:cNvSpPr>
            <a:spLocks noGrp="1" noChangeArrowheads="1"/>
          </p:cNvSpPr>
          <p:nvPr>
            <p:ph idx="1"/>
          </p:nvPr>
        </p:nvSpPr>
        <p:spPr>
          <a:xfrm>
            <a:off x="594043" y="838200"/>
            <a:ext cx="10692765" cy="5257800"/>
          </a:xfrm>
        </p:spPr>
        <p:txBody>
          <a:bodyPr/>
          <a:lstStyle/>
          <a:p>
            <a:pPr eaLnBrk="1" hangingPunct="1"/>
            <a:r>
              <a:rPr lang="en-US" altLang="en-US" sz="3600" b="1" u="sng" dirty="0" smtClean="0"/>
              <a:t>Cash allowances </a:t>
            </a:r>
            <a:r>
              <a:rPr lang="en-US" altLang="en-US" sz="3600" dirty="0" smtClean="0"/>
              <a:t>during the time of sickness were limited to twenty-six weeks. After this period a reduced disability allowance was paid.</a:t>
            </a:r>
          </a:p>
          <a:p>
            <a:pPr eaLnBrk="1" hangingPunct="1"/>
            <a:r>
              <a:rPr lang="en-US" altLang="en-US" sz="3200" b="1" u="sng" dirty="0" smtClean="0"/>
              <a:t>Maternity benefits </a:t>
            </a:r>
            <a:r>
              <a:rPr lang="en-US" altLang="en-US" sz="3200" dirty="0" smtClean="0"/>
              <a:t>were given at confinement to insured women workers and to the wives of insured workers.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3"/>
          <p:cNvSpPr>
            <a:spLocks noGrp="1" noChangeArrowheads="1"/>
          </p:cNvSpPr>
          <p:nvPr>
            <p:ph idx="1"/>
          </p:nvPr>
        </p:nvSpPr>
        <p:spPr>
          <a:xfrm>
            <a:off x="594043" y="457200"/>
            <a:ext cx="10692765" cy="5638800"/>
          </a:xfrm>
        </p:spPr>
        <p:txBody>
          <a:bodyPr/>
          <a:lstStyle/>
          <a:p>
            <a:pPr eaLnBrk="1" hangingPunct="1"/>
            <a:r>
              <a:rPr lang="en-US" altLang="en-US" sz="4000" dirty="0" smtClean="0"/>
              <a:t>In </a:t>
            </a:r>
            <a:r>
              <a:rPr lang="en-US" altLang="en-US" sz="4000" b="1" u="sng" dirty="0" smtClean="0"/>
              <a:t>1925, the Widows, the Orphans and the Old Age, Contributory Pensions Act</a:t>
            </a:r>
            <a:r>
              <a:rPr lang="en-US" altLang="en-US" sz="4000" dirty="0" smtClean="0"/>
              <a:t>, extended the principle of social insurance to </a:t>
            </a:r>
            <a:r>
              <a:rPr lang="en-US" altLang="en-US" sz="4000" u="sng" dirty="0" smtClean="0"/>
              <a:t>men </a:t>
            </a:r>
            <a:r>
              <a:rPr lang="en-US" altLang="en-US" sz="4000" dirty="0" smtClean="0"/>
              <a:t>over </a:t>
            </a:r>
            <a:r>
              <a:rPr lang="en-US" altLang="en-US" sz="4000" u="sng" dirty="0" smtClean="0"/>
              <a:t>sixty-five </a:t>
            </a:r>
            <a:r>
              <a:rPr lang="en-US" altLang="en-US" sz="4000" dirty="0" smtClean="0"/>
              <a:t>and </a:t>
            </a:r>
            <a:r>
              <a:rPr lang="en-US" altLang="en-US" sz="4000" u="sng" dirty="0" smtClean="0"/>
              <a:t>women </a:t>
            </a:r>
            <a:r>
              <a:rPr lang="en-US" altLang="en-US" sz="4000" dirty="0" smtClean="0"/>
              <a:t>over </a:t>
            </a:r>
            <a:r>
              <a:rPr lang="en-US" altLang="en-US" sz="4000" u="sng" dirty="0" smtClean="0"/>
              <a:t>sixty </a:t>
            </a:r>
            <a:r>
              <a:rPr lang="en-US" altLang="en-US" sz="4000" dirty="0" smtClean="0"/>
              <a:t>years of age., and to </a:t>
            </a:r>
            <a:r>
              <a:rPr lang="en-US" altLang="en-US" sz="4000" u="sng" dirty="0" smtClean="0"/>
              <a:t>widows</a:t>
            </a:r>
            <a:r>
              <a:rPr lang="en-US" altLang="en-US" sz="4000" dirty="0" smtClean="0"/>
              <a:t>, </a:t>
            </a:r>
            <a:r>
              <a:rPr lang="en-US" altLang="en-US" sz="4000" u="sng" dirty="0" smtClean="0"/>
              <a:t>Orphans </a:t>
            </a:r>
            <a:r>
              <a:rPr lang="en-US" altLang="en-US" sz="4000" dirty="0" smtClean="0"/>
              <a:t>and </a:t>
            </a:r>
            <a:r>
              <a:rPr lang="en-US" altLang="en-US" sz="4000" u="sng" dirty="0" smtClean="0"/>
              <a:t>dependent children </a:t>
            </a:r>
            <a:r>
              <a:rPr lang="en-US" altLang="en-US" sz="4000" dirty="0" smtClean="0"/>
              <a:t>under fourteen (sixteen in case the children were in school ).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normAutofit/>
          </a:bodyPr>
          <a:lstStyle/>
          <a:p>
            <a:pPr eaLnBrk="1" hangingPunct="1"/>
            <a:r>
              <a:rPr lang="en-US" altLang="en-US" dirty="0" smtClean="0">
                <a:ea typeface="Trebuchet MS" pitchFamily="34" charset="0"/>
                <a:cs typeface="Trebuchet MS" pitchFamily="34" charset="0"/>
              </a:rPr>
              <a:t> THE POOR LAW COMMISSION OF 1905</a:t>
            </a:r>
          </a:p>
        </p:txBody>
      </p:sp>
      <p:sp>
        <p:nvSpPr>
          <p:cNvPr id="152579" name="Rectangle 3"/>
          <p:cNvSpPr>
            <a:spLocks noGrp="1" noChangeArrowheads="1"/>
          </p:cNvSpPr>
          <p:nvPr>
            <p:ph idx="1"/>
          </p:nvPr>
        </p:nvSpPr>
        <p:spPr>
          <a:xfrm>
            <a:off x="396029" y="1806576"/>
            <a:ext cx="11187800" cy="4822825"/>
          </a:xfrm>
        </p:spPr>
        <p:txBody>
          <a:bodyPr>
            <a:normAutofit lnSpcReduction="10000"/>
          </a:bodyPr>
          <a:lstStyle/>
          <a:p>
            <a:pPr marL="266700" indent="-266700" algn="just">
              <a:lnSpc>
                <a:spcPct val="90000"/>
              </a:lnSpc>
            </a:pPr>
            <a:r>
              <a:rPr lang="en-US" altLang="en-US" sz="4000" dirty="0" smtClean="0"/>
              <a:t>At the beginning of the </a:t>
            </a:r>
            <a:r>
              <a:rPr lang="en-US" altLang="en-US" sz="4000" b="1" u="sng" dirty="0" smtClean="0"/>
              <a:t>20th century</a:t>
            </a:r>
            <a:r>
              <a:rPr lang="en-US" altLang="en-US" sz="4000" dirty="0" smtClean="0"/>
              <a:t>, the working class in England faced the grave threat of </a:t>
            </a:r>
            <a:r>
              <a:rPr lang="en-US" altLang="en-US" sz="4000" b="1" u="sng" dirty="0" smtClean="0"/>
              <a:t>unemployment</a:t>
            </a:r>
            <a:r>
              <a:rPr lang="en-US" altLang="en-US" sz="4000" dirty="0" smtClean="0"/>
              <a:t>. This was peculiar in the </a:t>
            </a:r>
            <a:r>
              <a:rPr lang="en-US" altLang="en-US" sz="4000" u="sng" dirty="0" smtClean="0"/>
              <a:t>mining regions</a:t>
            </a:r>
            <a:r>
              <a:rPr lang="en-US" altLang="en-US" sz="4000" dirty="0" smtClean="0"/>
              <a:t>. </a:t>
            </a:r>
          </a:p>
          <a:p>
            <a:pPr marL="266700" indent="-266700" algn="just">
              <a:lnSpc>
                <a:spcPct val="90000"/>
              </a:lnSpc>
            </a:pPr>
            <a:r>
              <a:rPr lang="en-US" altLang="en-US" sz="4000" dirty="0" smtClean="0"/>
              <a:t>Due to superior transportation and production of the </a:t>
            </a:r>
            <a:r>
              <a:rPr lang="en-US" altLang="en-US" sz="4000" b="1" u="sng" dirty="0" smtClean="0"/>
              <a:t>mining industry </a:t>
            </a:r>
            <a:r>
              <a:rPr lang="en-US" sz="4000" b="1" u="sng" dirty="0" smtClean="0"/>
              <a:t>in the USA </a:t>
            </a:r>
            <a:r>
              <a:rPr lang="en-US" sz="4000" dirty="0" smtClean="0"/>
              <a:t>and the better working conditions in the industry in </a:t>
            </a:r>
            <a:r>
              <a:rPr lang="en-US" sz="4000" b="1" u="sng" dirty="0" smtClean="0"/>
              <a:t>Europe</a:t>
            </a:r>
            <a:r>
              <a:rPr lang="en-US" sz="4000" dirty="0" smtClean="0"/>
              <a:t>, the </a:t>
            </a:r>
            <a:r>
              <a:rPr lang="en-US" sz="4000" b="1" u="sng" dirty="0" smtClean="0"/>
              <a:t>British Coal  industry  </a:t>
            </a:r>
            <a:r>
              <a:rPr lang="en-US" sz="4000" dirty="0" smtClean="0"/>
              <a:t>could not compete with and  were forced to close down. </a:t>
            </a:r>
            <a:endParaRPr lang="en-US" altLang="en-US" sz="4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idx="1"/>
          </p:nvPr>
        </p:nvSpPr>
        <p:spPr>
          <a:xfrm>
            <a:off x="594043" y="533400"/>
            <a:ext cx="10692765" cy="5562600"/>
          </a:xfrm>
        </p:spPr>
        <p:txBody>
          <a:bodyPr>
            <a:normAutofit/>
          </a:bodyPr>
          <a:lstStyle/>
          <a:p>
            <a:pPr marL="274320" indent="-274320" eaLnBrk="1" fontAlgn="auto" hangingPunct="1">
              <a:spcAft>
                <a:spcPts val="0"/>
              </a:spcAft>
              <a:buClr>
                <a:schemeClr val="accent3"/>
              </a:buClr>
              <a:buFont typeface="Wingdings 2"/>
              <a:buChar char=""/>
              <a:defRPr/>
            </a:pPr>
            <a:r>
              <a:rPr lang="en-US" sz="3600" dirty="0" smtClean="0"/>
              <a:t>The </a:t>
            </a:r>
            <a:r>
              <a:rPr lang="en-US" sz="3600" dirty="0" err="1" smtClean="0"/>
              <a:t>programme</a:t>
            </a:r>
            <a:r>
              <a:rPr lang="en-US" sz="3600" dirty="0" smtClean="0"/>
              <a:t> of insurance was totally </a:t>
            </a:r>
            <a:r>
              <a:rPr lang="en-US" sz="3600" b="1" u="sng" dirty="0" smtClean="0"/>
              <a:t>different from poor relief.</a:t>
            </a:r>
            <a:r>
              <a:rPr lang="en-US" sz="3600" dirty="0" smtClean="0"/>
              <a:t> </a:t>
            </a:r>
          </a:p>
          <a:p>
            <a:pPr marL="274320" indent="-274320" eaLnBrk="1" fontAlgn="auto" hangingPunct="1">
              <a:spcAft>
                <a:spcPts val="0"/>
              </a:spcAft>
              <a:buClr>
                <a:schemeClr val="accent3"/>
              </a:buClr>
              <a:buFont typeface="Wingdings 2"/>
              <a:buChar char=""/>
              <a:defRPr/>
            </a:pPr>
            <a:r>
              <a:rPr lang="en-US" sz="3600" dirty="0" smtClean="0"/>
              <a:t>Its contributions and benefits were determined by law. </a:t>
            </a:r>
          </a:p>
          <a:p>
            <a:pPr marL="274320" indent="-274320" eaLnBrk="1" fontAlgn="auto" hangingPunct="1">
              <a:spcAft>
                <a:spcPts val="0"/>
              </a:spcAft>
              <a:buClr>
                <a:schemeClr val="accent3"/>
              </a:buClr>
              <a:buFont typeface="Wingdings 2"/>
              <a:buChar char=""/>
              <a:defRPr/>
            </a:pPr>
            <a:r>
              <a:rPr lang="en-US" sz="3600" dirty="0" smtClean="0"/>
              <a:t>Payments were made upon the </a:t>
            </a:r>
            <a:r>
              <a:rPr lang="en-US" sz="3600" u="sng" dirty="0" smtClean="0"/>
              <a:t>arrival of contingency</a:t>
            </a:r>
            <a:r>
              <a:rPr lang="en-US" sz="3600" dirty="0" smtClean="0"/>
              <a:t>—old age, widow and orphanhood, sickness, unemployment etc—without regard to the financial status of the insured worker. </a:t>
            </a:r>
          </a:p>
          <a:p>
            <a:pPr marL="274320" indent="-274320" eaLnBrk="1" fontAlgn="auto" hangingPunct="1">
              <a:spcAft>
                <a:spcPts val="0"/>
              </a:spcAft>
              <a:buClr>
                <a:schemeClr val="accent3"/>
              </a:buClr>
              <a:buFont typeface="Wingdings 2"/>
              <a:buChar char=""/>
              <a:defRPr/>
            </a:pPr>
            <a:r>
              <a:rPr lang="en-US" sz="3600" dirty="0" smtClean="0"/>
              <a:t>There was </a:t>
            </a:r>
            <a:r>
              <a:rPr lang="en-US" sz="3600" u="sng" dirty="0" smtClean="0"/>
              <a:t>no disgrace in receiving fund </a:t>
            </a:r>
            <a:r>
              <a:rPr lang="en-US" sz="3600" dirty="0" smtClean="0"/>
              <a:t>which were contributed by a person / spouse.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7938" name="Rectangle 3"/>
          <p:cNvSpPr>
            <a:spLocks noGrp="1" noChangeArrowheads="1"/>
          </p:cNvSpPr>
          <p:nvPr>
            <p:ph idx="1"/>
          </p:nvPr>
        </p:nvSpPr>
        <p:spPr>
          <a:xfrm>
            <a:off x="594043" y="533400"/>
            <a:ext cx="10692765" cy="5562600"/>
          </a:xfrm>
        </p:spPr>
        <p:txBody>
          <a:bodyPr>
            <a:normAutofit/>
          </a:bodyPr>
          <a:lstStyle/>
          <a:p>
            <a:pPr marL="274320" indent="-274320" eaLnBrk="1" fontAlgn="auto" hangingPunct="1">
              <a:spcAft>
                <a:spcPts val="0"/>
              </a:spcAft>
              <a:buClr>
                <a:schemeClr val="accent3"/>
              </a:buClr>
              <a:buFont typeface="Wingdings 2"/>
              <a:buChar char=""/>
              <a:defRPr/>
            </a:pPr>
            <a:r>
              <a:rPr lang="en-US" sz="3600" b="1" u="sng" dirty="0" smtClean="0"/>
              <a:t>World </a:t>
            </a:r>
            <a:r>
              <a:rPr lang="en-US" sz="3600" b="1" u="sng" dirty="0" smtClean="0"/>
              <a:t>War-I </a:t>
            </a:r>
            <a:r>
              <a:rPr lang="en-US" sz="3600" b="1" u="sng" dirty="0" smtClean="0"/>
              <a:t>absorbed the unemployed</a:t>
            </a:r>
            <a:r>
              <a:rPr lang="en-US" sz="3600" b="1" dirty="0" smtClean="0"/>
              <a:t> </a:t>
            </a:r>
            <a:r>
              <a:rPr lang="en-US" sz="3600" dirty="0" smtClean="0"/>
              <a:t>rather created market for jobs. </a:t>
            </a:r>
          </a:p>
          <a:p>
            <a:pPr marL="274320" indent="-274320" eaLnBrk="1" fontAlgn="auto" hangingPunct="1">
              <a:spcAft>
                <a:spcPts val="0"/>
              </a:spcAft>
              <a:buClr>
                <a:schemeClr val="accent3"/>
              </a:buClr>
              <a:buFont typeface="Wingdings 2"/>
              <a:buChar char=""/>
              <a:defRPr/>
            </a:pPr>
            <a:r>
              <a:rPr lang="en-US" sz="3600" dirty="0" smtClean="0"/>
              <a:t>Towards the end of the war, the </a:t>
            </a:r>
            <a:r>
              <a:rPr lang="en-US" sz="3600" b="1" u="sng" dirty="0" smtClean="0"/>
              <a:t>Representation of People Act of 1918</a:t>
            </a:r>
            <a:r>
              <a:rPr lang="en-US" sz="3600" dirty="0" smtClean="0"/>
              <a:t>, enfranchised the recipients of poor relief.  </a:t>
            </a:r>
          </a:p>
          <a:p>
            <a:pPr marL="274320" indent="-274320" eaLnBrk="1" fontAlgn="auto" hangingPunct="1">
              <a:spcAft>
                <a:spcPts val="0"/>
              </a:spcAft>
              <a:buClr>
                <a:schemeClr val="accent3"/>
              </a:buClr>
              <a:buFont typeface="Wingdings 2"/>
              <a:buChar char=""/>
              <a:defRPr/>
            </a:pPr>
            <a:r>
              <a:rPr lang="en-US" sz="3600" dirty="0" smtClean="0"/>
              <a:t>In </a:t>
            </a:r>
            <a:r>
              <a:rPr lang="en-US" sz="3600" b="1" u="sng" dirty="0" smtClean="0"/>
              <a:t>1919</a:t>
            </a:r>
            <a:r>
              <a:rPr lang="en-US" sz="3600" dirty="0" smtClean="0"/>
              <a:t>, the central poor law agency ,the Local government Board, was replaced by the </a:t>
            </a:r>
            <a:r>
              <a:rPr lang="en-US" sz="3600" b="1" u="sng" dirty="0" smtClean="0"/>
              <a:t>Ministry of Health</a:t>
            </a:r>
            <a:r>
              <a:rPr lang="en-US" sz="3600" dirty="0" smtClean="0"/>
              <a:t>.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6130" name="Rectangle 3"/>
          <p:cNvSpPr>
            <a:spLocks noGrp="1" noChangeArrowheads="1"/>
          </p:cNvSpPr>
          <p:nvPr>
            <p:ph idx="1"/>
          </p:nvPr>
        </p:nvSpPr>
        <p:spPr>
          <a:xfrm>
            <a:off x="594043" y="914400"/>
            <a:ext cx="10692765" cy="5181600"/>
          </a:xfrm>
        </p:spPr>
        <p:txBody>
          <a:bodyPr/>
          <a:lstStyle/>
          <a:p>
            <a:pPr eaLnBrk="1" hangingPunct="1"/>
            <a:r>
              <a:rPr lang="en-US" altLang="en-US" sz="3200" dirty="0" smtClean="0"/>
              <a:t>This ministry administered the </a:t>
            </a:r>
            <a:r>
              <a:rPr lang="en-US" altLang="en-US" sz="3200" dirty="0" smtClean="0">
                <a:solidFill>
                  <a:srgbClr val="FF0000"/>
                </a:solidFill>
              </a:rPr>
              <a:t>poor relief</a:t>
            </a:r>
            <a:r>
              <a:rPr lang="en-US" altLang="en-US" sz="3200" dirty="0" smtClean="0"/>
              <a:t>, </a:t>
            </a:r>
            <a:r>
              <a:rPr lang="en-US" altLang="en-US" sz="3200" dirty="0" smtClean="0">
                <a:solidFill>
                  <a:srgbClr val="FF0000"/>
                </a:solidFill>
              </a:rPr>
              <a:t>public health</a:t>
            </a:r>
            <a:r>
              <a:rPr lang="en-US" altLang="en-US" sz="3200" dirty="0" smtClean="0"/>
              <a:t>, </a:t>
            </a:r>
            <a:r>
              <a:rPr lang="en-US" altLang="en-US" sz="3200" dirty="0" smtClean="0">
                <a:solidFill>
                  <a:srgbClr val="FF0000"/>
                </a:solidFill>
              </a:rPr>
              <a:t>sanitation</a:t>
            </a:r>
            <a:r>
              <a:rPr lang="en-US" altLang="en-US" sz="3200" dirty="0" smtClean="0"/>
              <a:t>, </a:t>
            </a:r>
            <a:r>
              <a:rPr lang="en-US" altLang="en-US" sz="3200" dirty="0" smtClean="0">
                <a:solidFill>
                  <a:srgbClr val="FF0000"/>
                </a:solidFill>
              </a:rPr>
              <a:t>health insurance benefits</a:t>
            </a:r>
            <a:r>
              <a:rPr lang="en-US" altLang="en-US" sz="3200" dirty="0" smtClean="0"/>
              <a:t>, </a:t>
            </a:r>
            <a:r>
              <a:rPr lang="en-US" altLang="en-US" sz="3200" dirty="0" smtClean="0">
                <a:solidFill>
                  <a:srgbClr val="FF0000"/>
                </a:solidFill>
              </a:rPr>
              <a:t>public housing </a:t>
            </a:r>
            <a:r>
              <a:rPr lang="en-US" altLang="en-US" sz="3200" dirty="0" smtClean="0"/>
              <a:t>and </a:t>
            </a:r>
            <a:r>
              <a:rPr lang="en-US" altLang="en-US" sz="3200" dirty="0" smtClean="0">
                <a:solidFill>
                  <a:srgbClr val="FF0000"/>
                </a:solidFill>
              </a:rPr>
              <a:t>town planning</a:t>
            </a:r>
            <a:r>
              <a:rPr lang="en-US" altLang="en-US" sz="3200" dirty="0" smtClean="0"/>
              <a:t>. </a:t>
            </a:r>
            <a:endParaRPr lang="en-US" altLang="en-US" sz="3200" dirty="0" smtClean="0"/>
          </a:p>
          <a:p>
            <a:pPr eaLnBrk="1" hangingPunct="1"/>
            <a:r>
              <a:rPr lang="en-US" altLang="en-US" sz="3200" dirty="0" smtClean="0"/>
              <a:t>After </a:t>
            </a:r>
            <a:r>
              <a:rPr lang="en-US" altLang="en-US" sz="3200" dirty="0" smtClean="0"/>
              <a:t>abolishment of Rent Protection in 1957,  in London occurred a severe shortage of housings for those families with many children and they lived in slums. </a:t>
            </a:r>
          </a:p>
          <a:p>
            <a:pPr eaLnBrk="1" hangingPunct="1"/>
            <a:endParaRPr lang="en-US" alt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7154" name="Rectangle 3"/>
          <p:cNvSpPr>
            <a:spLocks noGrp="1" noChangeArrowheads="1"/>
          </p:cNvSpPr>
          <p:nvPr>
            <p:ph idx="1"/>
          </p:nvPr>
        </p:nvSpPr>
        <p:spPr>
          <a:xfrm>
            <a:off x="594043" y="609600"/>
            <a:ext cx="10692765" cy="5486400"/>
          </a:xfrm>
        </p:spPr>
        <p:txBody>
          <a:bodyPr/>
          <a:lstStyle/>
          <a:p>
            <a:pPr eaLnBrk="1" hangingPunct="1"/>
            <a:r>
              <a:rPr lang="en-US" altLang="en-US" sz="3600" dirty="0" smtClean="0"/>
              <a:t>In 1929, </a:t>
            </a:r>
            <a:r>
              <a:rPr lang="en-US" altLang="en-US" sz="3600" dirty="0" smtClean="0">
                <a:solidFill>
                  <a:srgbClr val="FF0000"/>
                </a:solidFill>
              </a:rPr>
              <a:t>The Local Government Act</a:t>
            </a:r>
            <a:r>
              <a:rPr lang="en-US" altLang="en-US" sz="3600" dirty="0" smtClean="0"/>
              <a:t> brought revolutionary changes in the poor relief structure. It abolished the poor law unions and assigned the poor relief to the county councils as recommended by the Royal commission in 1905.  There were 145 counties in total.</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1010" name="Rectangle 3"/>
          <p:cNvSpPr>
            <a:spLocks noGrp="1" noChangeArrowheads="1"/>
          </p:cNvSpPr>
          <p:nvPr>
            <p:ph idx="1"/>
          </p:nvPr>
        </p:nvSpPr>
        <p:spPr>
          <a:xfrm>
            <a:off x="594043" y="762000"/>
            <a:ext cx="10692765" cy="5334000"/>
          </a:xfrm>
        </p:spPr>
        <p:txBody>
          <a:bodyPr>
            <a:normAutofit/>
          </a:bodyPr>
          <a:lstStyle/>
          <a:p>
            <a:pPr marL="274320" indent="-274320" eaLnBrk="1" fontAlgn="auto" hangingPunct="1">
              <a:spcAft>
                <a:spcPts val="0"/>
              </a:spcAft>
              <a:buClr>
                <a:schemeClr val="accent3"/>
              </a:buClr>
              <a:buFont typeface="Wingdings 2"/>
              <a:buChar char=""/>
              <a:defRPr/>
            </a:pPr>
            <a:r>
              <a:rPr lang="en-US" sz="4000" dirty="0" smtClean="0">
                <a:solidFill>
                  <a:srgbClr val="FF0000"/>
                </a:solidFill>
              </a:rPr>
              <a:t>The National Economy Act of 1931</a:t>
            </a:r>
            <a:r>
              <a:rPr lang="en-US" sz="4000" dirty="0" smtClean="0"/>
              <a:t>, introduced unemployment assistance payments from the exchequer to unemployed persons, who had exhausted or not eligible for unemployment insurance benefits. </a:t>
            </a:r>
          </a:p>
          <a:p>
            <a:pPr marL="274320" indent="-274320" eaLnBrk="1" fontAlgn="auto" hangingPunct="1">
              <a:spcAft>
                <a:spcPts val="0"/>
              </a:spcAft>
              <a:buClr>
                <a:schemeClr val="accent3"/>
              </a:buClr>
              <a:buFont typeface="Wingdings 2"/>
              <a:buChar char=""/>
              <a:defRPr/>
            </a:pPr>
            <a:endParaRPr lang="en-US"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2034" name="Rectangle 3"/>
          <p:cNvSpPr>
            <a:spLocks noGrp="1" noChangeArrowheads="1"/>
          </p:cNvSpPr>
          <p:nvPr>
            <p:ph idx="1"/>
          </p:nvPr>
        </p:nvSpPr>
        <p:spPr>
          <a:xfrm>
            <a:off x="594043" y="457200"/>
            <a:ext cx="10692765" cy="5638800"/>
          </a:xfrm>
        </p:spPr>
        <p:txBody>
          <a:bodyPr>
            <a:normAutofit/>
          </a:bodyPr>
          <a:lstStyle/>
          <a:p>
            <a:pPr marL="274320" indent="-274320" algn="just" eaLnBrk="1" fontAlgn="auto" hangingPunct="1">
              <a:spcAft>
                <a:spcPts val="0"/>
              </a:spcAft>
              <a:buClr>
                <a:schemeClr val="accent3"/>
              </a:buClr>
              <a:buFont typeface="Wingdings 2"/>
              <a:buChar char=""/>
              <a:defRPr/>
            </a:pPr>
            <a:r>
              <a:rPr lang="en-US" sz="4000" dirty="0" smtClean="0">
                <a:solidFill>
                  <a:srgbClr val="FF0000"/>
                </a:solidFill>
              </a:rPr>
              <a:t>The Children and Young Persons Act of 1933,</a:t>
            </a:r>
            <a:r>
              <a:rPr lang="en-US" sz="4000" dirty="0" smtClean="0"/>
              <a:t> introduced a comprehensive system of </a:t>
            </a:r>
            <a:r>
              <a:rPr lang="en-US" sz="4000" dirty="0" smtClean="0">
                <a:solidFill>
                  <a:srgbClr val="FF0000"/>
                </a:solidFill>
              </a:rPr>
              <a:t>child care </a:t>
            </a:r>
            <a:r>
              <a:rPr lang="en-US" sz="4000" dirty="0" smtClean="0"/>
              <a:t>which by the amendment of 1948, was supplemented by professional personnel, preventive services and modern child care methods.  </a:t>
            </a:r>
            <a:r>
              <a:rPr lang="en-US" dirty="0" smtClean="0"/>
              <a: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Content Placeholder 2"/>
          <p:cNvSpPr>
            <a:spLocks noGrp="1"/>
          </p:cNvSpPr>
          <p:nvPr>
            <p:ph idx="1"/>
          </p:nvPr>
        </p:nvSpPr>
        <p:spPr>
          <a:xfrm>
            <a:off x="594042" y="428604"/>
            <a:ext cx="10593758" cy="6143668"/>
          </a:xfrm>
        </p:spPr>
        <p:txBody>
          <a:bodyPr>
            <a:normAutofit fontScale="77500" lnSpcReduction="20000"/>
          </a:bodyPr>
          <a:lstStyle/>
          <a:p>
            <a:pPr marL="365125" indent="-365125">
              <a:buClr>
                <a:schemeClr val="accent3"/>
              </a:buClr>
              <a:defRPr/>
            </a:pPr>
            <a:r>
              <a:rPr lang="en-US" sz="4800" dirty="0" smtClean="0"/>
              <a:t>Other needed fewer workers </a:t>
            </a:r>
            <a:r>
              <a:rPr lang="en-US" altLang="en-US" sz="4800" dirty="0" smtClean="0"/>
              <a:t>and many </a:t>
            </a:r>
            <a:r>
              <a:rPr lang="en-US" altLang="en-US" sz="4800" b="1" u="sng" dirty="0" smtClean="0"/>
              <a:t>mines had exhausted their production</a:t>
            </a:r>
            <a:r>
              <a:rPr lang="en-US" altLang="en-US" sz="4800" dirty="0" smtClean="0"/>
              <a:t>. </a:t>
            </a:r>
          </a:p>
          <a:p>
            <a:pPr marL="365125" indent="-365125">
              <a:buClr>
                <a:schemeClr val="accent3"/>
              </a:buClr>
              <a:defRPr/>
            </a:pPr>
            <a:r>
              <a:rPr lang="en-US" altLang="en-US" sz="4800" dirty="0" smtClean="0"/>
              <a:t>As a result, masses of </a:t>
            </a:r>
            <a:r>
              <a:rPr lang="en-US" altLang="en-US" sz="4800" u="sng" dirty="0" smtClean="0"/>
              <a:t>unemployed </a:t>
            </a:r>
            <a:r>
              <a:rPr lang="en-US" altLang="en-US" sz="4800" dirty="0" smtClean="0"/>
              <a:t>coal miners and their families </a:t>
            </a:r>
            <a:r>
              <a:rPr lang="en-US" altLang="en-US" sz="4800" u="sng" dirty="0" smtClean="0"/>
              <a:t>asked for relief</a:t>
            </a:r>
            <a:r>
              <a:rPr lang="en-US" altLang="en-US" sz="4800" dirty="0" smtClean="0"/>
              <a:t>. </a:t>
            </a:r>
          </a:p>
          <a:p>
            <a:pPr marL="365125" indent="-365125">
              <a:buClr>
                <a:schemeClr val="accent3"/>
              </a:buClr>
              <a:defRPr/>
            </a:pPr>
            <a:r>
              <a:rPr lang="en-US" altLang="en-US" sz="4800" dirty="0" smtClean="0"/>
              <a:t>But it was </a:t>
            </a:r>
            <a:r>
              <a:rPr lang="en-US" altLang="en-US" sz="4800" b="1" u="sng" dirty="0" smtClean="0"/>
              <a:t>not possible </a:t>
            </a:r>
            <a:r>
              <a:rPr lang="en-US" altLang="en-US" sz="4800" dirty="0" smtClean="0"/>
              <a:t>to put entire communities into the </a:t>
            </a:r>
            <a:r>
              <a:rPr lang="en-US" altLang="en-US" sz="4800" b="1" u="sng" dirty="0" smtClean="0"/>
              <a:t>work houses </a:t>
            </a:r>
            <a:r>
              <a:rPr lang="en-US" altLang="en-US" sz="4800" dirty="0" smtClean="0"/>
              <a:t>as required under the poor law of 1834. </a:t>
            </a:r>
          </a:p>
          <a:p>
            <a:pPr marL="365125" indent="-365125">
              <a:buClr>
                <a:schemeClr val="accent3"/>
              </a:buClr>
              <a:defRPr/>
            </a:pPr>
            <a:r>
              <a:rPr lang="en-US" altLang="en-US" sz="4800" dirty="0" smtClean="0"/>
              <a:t>Some mining towns applied to the parliament for relief.  </a:t>
            </a:r>
          </a:p>
          <a:p>
            <a:pPr marL="365125" indent="-365125">
              <a:buClr>
                <a:schemeClr val="accent3"/>
              </a:buClr>
              <a:defRPr/>
            </a:pPr>
            <a:r>
              <a:rPr lang="en-US" altLang="en-US" sz="4800" dirty="0" smtClean="0"/>
              <a:t>Private charities found themselves unable to support tens of thousands of jobless families for unlimited periods.</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3"/>
          <p:cNvSpPr>
            <a:spLocks noGrp="1" noChangeArrowheads="1"/>
          </p:cNvSpPr>
          <p:nvPr>
            <p:ph idx="1"/>
          </p:nvPr>
        </p:nvSpPr>
        <p:spPr>
          <a:xfrm>
            <a:off x="594043" y="609600"/>
            <a:ext cx="10692765" cy="5486400"/>
          </a:xfrm>
        </p:spPr>
        <p:txBody>
          <a:bodyPr/>
          <a:lstStyle/>
          <a:p>
            <a:pPr eaLnBrk="1" hangingPunct="1"/>
            <a:r>
              <a:rPr lang="en-US" altLang="en-US" sz="3600" b="1" u="sng" dirty="0" smtClean="0"/>
              <a:t>The Liberal party</a:t>
            </a:r>
            <a:r>
              <a:rPr lang="en-US" altLang="en-US" sz="3600" dirty="0" smtClean="0"/>
              <a:t>, in </a:t>
            </a:r>
            <a:r>
              <a:rPr lang="en-US" altLang="en-US" sz="3600" b="1" u="sng" dirty="0" smtClean="0"/>
              <a:t>1905</a:t>
            </a:r>
            <a:r>
              <a:rPr lang="en-US" altLang="en-US" sz="3600" dirty="0" smtClean="0"/>
              <a:t>, promised to reform the poor Laws if came into power. After victory, the new government embarked upon </a:t>
            </a:r>
            <a:r>
              <a:rPr lang="en-US" altLang="en-US" sz="3600" b="1" u="sng" dirty="0" smtClean="0"/>
              <a:t>a series of reforms</a:t>
            </a:r>
            <a:r>
              <a:rPr lang="en-US" altLang="en-US" sz="3600" dirty="0" smtClean="0"/>
              <a:t>. </a:t>
            </a:r>
          </a:p>
          <a:p>
            <a:pPr eaLnBrk="1" hangingPunct="1"/>
            <a:r>
              <a:rPr lang="en-US" altLang="en-US" sz="3600" dirty="0" smtClean="0"/>
              <a:t>A </a:t>
            </a:r>
            <a:r>
              <a:rPr lang="en-US" altLang="en-US" sz="3600" b="1" u="sng" dirty="0" smtClean="0"/>
              <a:t>Royal Commission on the Poor Laws and Relief of Distress</a:t>
            </a:r>
            <a:r>
              <a:rPr lang="en-US" altLang="en-US" sz="3600" dirty="0" smtClean="0"/>
              <a:t>” was appointed with </a:t>
            </a:r>
            <a:r>
              <a:rPr lang="en-US" altLang="en-US" sz="3600" b="1" u="sng" dirty="0" smtClean="0"/>
              <a:t>Lord George Hamilton </a:t>
            </a:r>
            <a:r>
              <a:rPr lang="en-US" altLang="en-US" sz="3600" dirty="0" smtClean="0"/>
              <a:t>as Chairman.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3"/>
          <p:cNvSpPr>
            <a:spLocks noGrp="1" noChangeArrowheads="1"/>
          </p:cNvSpPr>
          <p:nvPr>
            <p:ph idx="1"/>
          </p:nvPr>
        </p:nvSpPr>
        <p:spPr>
          <a:xfrm>
            <a:off x="594043" y="457200"/>
            <a:ext cx="10692765" cy="5638800"/>
          </a:xfrm>
        </p:spPr>
        <p:txBody>
          <a:bodyPr/>
          <a:lstStyle/>
          <a:p>
            <a:pPr eaLnBrk="1" hangingPunct="1"/>
            <a:r>
              <a:rPr lang="en-US" altLang="en-US" sz="3200" dirty="0" smtClean="0"/>
              <a:t>It was presented to the Commission that by that time some </a:t>
            </a:r>
            <a:r>
              <a:rPr lang="en-US" altLang="en-US" sz="3200" b="1" u="sng" dirty="0" smtClean="0"/>
              <a:t>9,28,621 </a:t>
            </a:r>
            <a:r>
              <a:rPr lang="en-US" altLang="en-US" sz="3200" dirty="0" smtClean="0"/>
              <a:t>persons were receiving aid from the government out of  which </a:t>
            </a:r>
            <a:r>
              <a:rPr lang="en-US" altLang="en-US" sz="3200" b="1" u="sng" dirty="0" smtClean="0"/>
              <a:t>3,00,000 </a:t>
            </a:r>
            <a:r>
              <a:rPr lang="en-US" altLang="en-US" sz="3200" dirty="0" smtClean="0"/>
              <a:t>were </a:t>
            </a:r>
            <a:r>
              <a:rPr lang="en-US" altLang="en-US" sz="3200" b="1" u="sng" dirty="0" smtClean="0"/>
              <a:t>children</a:t>
            </a:r>
            <a:r>
              <a:rPr lang="en-US" altLang="en-US" sz="3200" dirty="0" smtClean="0"/>
              <a:t>, living under most </a:t>
            </a:r>
            <a:r>
              <a:rPr lang="en-US" altLang="en-US" sz="3200" dirty="0" err="1" smtClean="0"/>
              <a:t>unafvourable</a:t>
            </a:r>
            <a:r>
              <a:rPr lang="en-US" altLang="en-US" sz="3200" dirty="0" smtClean="0"/>
              <a:t> conditions. </a:t>
            </a:r>
          </a:p>
          <a:p>
            <a:pPr eaLnBrk="1" hangingPunct="1"/>
            <a:r>
              <a:rPr lang="en-US" altLang="en-US" sz="4000" dirty="0" smtClean="0"/>
              <a:t>The poor Law commission presented the following (04) recommendations;-</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3"/>
          <p:cNvSpPr>
            <a:spLocks noGrp="1" noChangeArrowheads="1"/>
          </p:cNvSpPr>
          <p:nvPr>
            <p:ph idx="1"/>
          </p:nvPr>
        </p:nvSpPr>
        <p:spPr>
          <a:xfrm>
            <a:off x="594043" y="1785926"/>
            <a:ext cx="10692765" cy="4310074"/>
          </a:xfrm>
        </p:spPr>
        <p:txBody>
          <a:bodyPr/>
          <a:lstStyle/>
          <a:p>
            <a:pPr marL="609600" indent="-609600" eaLnBrk="1" hangingPunct="1">
              <a:buFont typeface="Wingdings" pitchFamily="2" charset="2"/>
              <a:buNone/>
            </a:pPr>
            <a:r>
              <a:rPr lang="en-US" altLang="en-US" sz="4000" dirty="0" smtClean="0"/>
              <a:t>1.Poor law Unions and Boards of Guardians be replaced by </a:t>
            </a:r>
            <a:r>
              <a:rPr lang="en-US" altLang="en-US" sz="4000" b="1" u="sng" dirty="0" smtClean="0"/>
              <a:t>County Councils </a:t>
            </a:r>
            <a:r>
              <a:rPr lang="en-US" altLang="en-US" sz="4000" dirty="0" smtClean="0"/>
              <a:t>reducing the no. of local relief administration by 1/3rd.</a:t>
            </a:r>
          </a:p>
          <a:p>
            <a:pPr marL="609600" indent="-609600" eaLnBrk="1" hangingPunct="1">
              <a:buFont typeface="Wingdings" pitchFamily="2" charset="2"/>
              <a:buNone/>
            </a:pPr>
            <a:r>
              <a:rPr lang="en-US" altLang="en-US" sz="4000" dirty="0" smtClean="0"/>
              <a:t>2. The </a:t>
            </a:r>
            <a:r>
              <a:rPr lang="en-US" altLang="en-US" sz="4000" b="1" u="sng" dirty="0" smtClean="0"/>
              <a:t>punitive character of  the poor  relief  </a:t>
            </a:r>
            <a:r>
              <a:rPr lang="en-US" altLang="en-US" sz="4000" dirty="0" smtClean="0"/>
              <a:t>should be </a:t>
            </a:r>
            <a:r>
              <a:rPr lang="en-US" altLang="en-US" sz="4000" b="1" u="sng" dirty="0" smtClean="0"/>
              <a:t>abolished </a:t>
            </a:r>
            <a:r>
              <a:rPr lang="en-US" altLang="en-US" sz="4000" dirty="0" smtClean="0"/>
              <a:t>and replaced by a more humane </a:t>
            </a:r>
            <a:r>
              <a:rPr lang="en-US" altLang="en-US" sz="4000" b="1" u="sng" dirty="0" smtClean="0"/>
              <a:t>Public assistance </a:t>
            </a:r>
            <a:r>
              <a:rPr lang="en-US" altLang="en-US" sz="4000" dirty="0" err="1" smtClean="0"/>
              <a:t>programme</a:t>
            </a:r>
            <a:r>
              <a:rPr lang="en-US" altLang="en-US" sz="3200" dirty="0" smtClean="0"/>
              <a:t>.</a:t>
            </a:r>
            <a:endParaRPr lang="en-US" altLang="en-US" dirty="0" smtClean="0"/>
          </a:p>
        </p:txBody>
      </p:sp>
      <p:sp>
        <p:nvSpPr>
          <p:cNvPr id="3" name="TextBox 2"/>
          <p:cNvSpPr txBox="1"/>
          <p:nvPr/>
        </p:nvSpPr>
        <p:spPr>
          <a:xfrm>
            <a:off x="1511269" y="500042"/>
            <a:ext cx="5622950" cy="830997"/>
          </a:xfrm>
          <a:prstGeom prst="rect">
            <a:avLst/>
          </a:prstGeom>
          <a:noFill/>
        </p:spPr>
        <p:txBody>
          <a:bodyPr wrap="none" rtlCol="0">
            <a:spAutoFit/>
          </a:bodyPr>
          <a:lstStyle/>
          <a:p>
            <a:r>
              <a:rPr lang="en-US" sz="4800" b="1" u="sng" dirty="0" smtClean="0"/>
              <a:t>RECOMMENDATIONS</a:t>
            </a:r>
            <a:endParaRPr lang="en-US" sz="4800"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3"/>
          <p:cNvSpPr>
            <a:spLocks noGrp="1" noChangeArrowheads="1"/>
          </p:cNvSpPr>
          <p:nvPr>
            <p:ph idx="1"/>
          </p:nvPr>
        </p:nvSpPr>
        <p:spPr>
          <a:xfrm>
            <a:off x="594043" y="609600"/>
            <a:ext cx="10692765" cy="5486400"/>
          </a:xfrm>
        </p:spPr>
        <p:txBody>
          <a:bodyPr>
            <a:normAutofit lnSpcReduction="10000"/>
          </a:bodyPr>
          <a:lstStyle/>
          <a:p>
            <a:pPr marL="609600" indent="-609600" eaLnBrk="1" hangingPunct="1">
              <a:lnSpc>
                <a:spcPct val="90000"/>
              </a:lnSpc>
              <a:buFont typeface="Wingdings" pitchFamily="2" charset="2"/>
              <a:buNone/>
            </a:pPr>
            <a:r>
              <a:rPr lang="en-US" altLang="en-US" sz="4000" dirty="0" smtClean="0"/>
              <a:t>3. </a:t>
            </a:r>
            <a:r>
              <a:rPr lang="en-US" altLang="en-US" sz="4000" b="1" u="sng" dirty="0" smtClean="0"/>
              <a:t>Mixed alms houses </a:t>
            </a:r>
            <a:r>
              <a:rPr lang="en-US" altLang="en-US" sz="4000" dirty="0" smtClean="0"/>
              <a:t>be </a:t>
            </a:r>
            <a:r>
              <a:rPr lang="en-US" altLang="en-US" sz="4000" b="1" u="sng" dirty="0" smtClean="0"/>
              <a:t>abolished </a:t>
            </a:r>
            <a:r>
              <a:rPr lang="en-US" altLang="en-US" sz="4000" dirty="0" smtClean="0"/>
              <a:t>and </a:t>
            </a:r>
            <a:r>
              <a:rPr lang="en-US" altLang="en-US" sz="4000" u="sng" dirty="0" smtClean="0">
                <a:solidFill>
                  <a:srgbClr val="FF0000"/>
                </a:solidFill>
              </a:rPr>
              <a:t>mentally deficient </a:t>
            </a:r>
            <a:r>
              <a:rPr lang="en-US" altLang="en-US" sz="4000" dirty="0" smtClean="0"/>
              <a:t>and mentally ill people be  </a:t>
            </a:r>
            <a:r>
              <a:rPr lang="en-US" altLang="en-US" sz="4000" u="sng" dirty="0" smtClean="0">
                <a:solidFill>
                  <a:srgbClr val="FF0000"/>
                </a:solidFill>
              </a:rPr>
              <a:t>treated in hospitals</a:t>
            </a:r>
            <a:r>
              <a:rPr lang="en-US" altLang="en-US" sz="4000" dirty="0" smtClean="0"/>
              <a:t>. </a:t>
            </a:r>
          </a:p>
          <a:p>
            <a:pPr marL="609600" indent="-609600" eaLnBrk="1" hangingPunct="1">
              <a:lnSpc>
                <a:spcPct val="90000"/>
              </a:lnSpc>
              <a:buFont typeface="Wingdings" pitchFamily="2" charset="2"/>
              <a:buNone/>
            </a:pPr>
            <a:r>
              <a:rPr lang="en-US" altLang="en-US" sz="4000" u="sng" dirty="0" smtClean="0">
                <a:solidFill>
                  <a:srgbClr val="FF0000"/>
                </a:solidFill>
              </a:rPr>
              <a:t>Children </a:t>
            </a:r>
            <a:r>
              <a:rPr lang="en-US" altLang="en-US" sz="4000" dirty="0" smtClean="0"/>
              <a:t>should be placed in </a:t>
            </a:r>
            <a:r>
              <a:rPr lang="en-US" altLang="en-US" sz="4000" u="sng" dirty="0" smtClean="0">
                <a:solidFill>
                  <a:srgbClr val="FF0000"/>
                </a:solidFill>
              </a:rPr>
              <a:t>foster homes </a:t>
            </a:r>
            <a:r>
              <a:rPr lang="en-US" altLang="en-US" sz="4000" dirty="0" smtClean="0"/>
              <a:t>or boarding–schools.</a:t>
            </a:r>
          </a:p>
          <a:p>
            <a:pPr marL="609600" indent="-609600" eaLnBrk="1" hangingPunct="1">
              <a:lnSpc>
                <a:spcPct val="90000"/>
              </a:lnSpc>
              <a:buFont typeface="Wingdings" pitchFamily="2" charset="2"/>
              <a:buNone/>
            </a:pPr>
            <a:r>
              <a:rPr lang="en-US" altLang="en-US" sz="4000" dirty="0" smtClean="0"/>
              <a:t> 4. </a:t>
            </a:r>
            <a:r>
              <a:rPr lang="en-US" altLang="en-US" sz="4000" b="1" u="sng" dirty="0" smtClean="0"/>
              <a:t>National pension </a:t>
            </a:r>
            <a:r>
              <a:rPr lang="en-US" altLang="en-US" sz="4000" dirty="0" smtClean="0"/>
              <a:t>for the </a:t>
            </a:r>
            <a:r>
              <a:rPr lang="en-US" altLang="en-US" sz="4000" dirty="0" smtClean="0">
                <a:solidFill>
                  <a:srgbClr val="FF0000"/>
                </a:solidFill>
              </a:rPr>
              <a:t>aged</a:t>
            </a:r>
            <a:r>
              <a:rPr lang="en-US" altLang="en-US" sz="4000" dirty="0" smtClean="0"/>
              <a:t>, </a:t>
            </a:r>
            <a:r>
              <a:rPr lang="en-US" altLang="en-US" sz="4000" dirty="0" smtClean="0">
                <a:solidFill>
                  <a:srgbClr val="FF0000"/>
                </a:solidFill>
              </a:rPr>
              <a:t>free hospital </a:t>
            </a:r>
            <a:r>
              <a:rPr lang="en-US" altLang="en-US" sz="4000" dirty="0" smtClean="0"/>
              <a:t>treatment for the </a:t>
            </a:r>
            <a:r>
              <a:rPr lang="en-US" altLang="en-US" sz="4000" dirty="0" smtClean="0">
                <a:solidFill>
                  <a:srgbClr val="FF0000"/>
                </a:solidFill>
              </a:rPr>
              <a:t>poor</a:t>
            </a:r>
            <a:r>
              <a:rPr lang="en-US" altLang="en-US" sz="4000" dirty="0" smtClean="0"/>
              <a:t>, </a:t>
            </a:r>
            <a:r>
              <a:rPr lang="en-US" altLang="en-US" sz="4000" dirty="0" smtClean="0">
                <a:solidFill>
                  <a:srgbClr val="FF0000"/>
                </a:solidFill>
              </a:rPr>
              <a:t>free public employments  </a:t>
            </a:r>
            <a:r>
              <a:rPr lang="en-US" altLang="en-US" sz="4000" dirty="0" smtClean="0"/>
              <a:t>services, and  </a:t>
            </a:r>
            <a:r>
              <a:rPr lang="en-US" altLang="en-US" sz="4000" dirty="0" err="1" smtClean="0"/>
              <a:t>programme</a:t>
            </a:r>
            <a:r>
              <a:rPr lang="en-US" altLang="en-US" sz="4000" dirty="0" smtClean="0"/>
              <a:t> of </a:t>
            </a:r>
            <a:r>
              <a:rPr lang="en-US" altLang="en-US" sz="4000" dirty="0" smtClean="0">
                <a:solidFill>
                  <a:srgbClr val="FF0000"/>
                </a:solidFill>
              </a:rPr>
              <a:t>social Insurance </a:t>
            </a:r>
            <a:r>
              <a:rPr lang="en-US" altLang="en-US" sz="4000" dirty="0" smtClean="0"/>
              <a:t>with </a:t>
            </a:r>
            <a:r>
              <a:rPr lang="en-US" altLang="en-US" sz="4000" dirty="0" smtClean="0">
                <a:solidFill>
                  <a:srgbClr val="FF0000"/>
                </a:solidFill>
              </a:rPr>
              <a:t>unemployment </a:t>
            </a:r>
            <a:r>
              <a:rPr lang="en-US" altLang="en-US" sz="4000" dirty="0" smtClean="0"/>
              <a:t>and </a:t>
            </a:r>
            <a:r>
              <a:rPr lang="en-US" altLang="en-US" sz="4000" dirty="0" smtClean="0">
                <a:solidFill>
                  <a:srgbClr val="FF0000"/>
                </a:solidFill>
              </a:rPr>
              <a:t>invalidity benefits </a:t>
            </a:r>
            <a:r>
              <a:rPr lang="en-US" altLang="en-US" sz="4000" dirty="0" smtClean="0"/>
              <a:t>be introduced.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3"/>
          <p:cNvSpPr>
            <a:spLocks noGrp="1" noChangeArrowheads="1"/>
          </p:cNvSpPr>
          <p:nvPr>
            <p:ph idx="1"/>
          </p:nvPr>
        </p:nvSpPr>
        <p:spPr>
          <a:xfrm>
            <a:off x="594043" y="381000"/>
            <a:ext cx="10692765" cy="6172200"/>
          </a:xfrm>
        </p:spPr>
        <p:txBody>
          <a:bodyPr/>
          <a:lstStyle/>
          <a:p>
            <a:pPr eaLnBrk="1" hangingPunct="1">
              <a:buNone/>
            </a:pPr>
            <a:r>
              <a:rPr lang="en-US" altLang="en-US" sz="3600" b="1" u="sng" dirty="0" smtClean="0"/>
              <a:t>PARLIAMENT ACTS</a:t>
            </a:r>
          </a:p>
          <a:p>
            <a:pPr eaLnBrk="1" hangingPunct="1"/>
            <a:r>
              <a:rPr lang="en-US" altLang="en-US" sz="3600" dirty="0" smtClean="0"/>
              <a:t>Already during the session of the Royal Commission social legislation had started.  </a:t>
            </a:r>
          </a:p>
          <a:p>
            <a:pPr eaLnBrk="1" hangingPunct="1"/>
            <a:r>
              <a:rPr lang="en-US" altLang="en-US" sz="3600" dirty="0" smtClean="0"/>
              <a:t>(1) The provision of, </a:t>
            </a:r>
            <a:r>
              <a:rPr lang="en-US" altLang="en-US" sz="3600" b="1" u="sng" dirty="0" smtClean="0"/>
              <a:t>Meals Act of 1906</a:t>
            </a:r>
            <a:r>
              <a:rPr lang="en-US" altLang="en-US" sz="3600" dirty="0" smtClean="0"/>
              <a:t>, organized </a:t>
            </a:r>
            <a:r>
              <a:rPr lang="en-US" altLang="en-US" sz="3600" u="sng" dirty="0" smtClean="0"/>
              <a:t>free school lunches </a:t>
            </a:r>
            <a:r>
              <a:rPr lang="en-US" altLang="en-US" sz="3600" dirty="0" smtClean="0"/>
              <a:t>in the elementary schools.</a:t>
            </a:r>
          </a:p>
          <a:p>
            <a:pPr eaLnBrk="1" hangingPunct="1"/>
            <a:r>
              <a:rPr lang="en-US" altLang="en-US" sz="4000" dirty="0" smtClean="0"/>
              <a:t>(2) The </a:t>
            </a:r>
            <a:r>
              <a:rPr lang="en-US" altLang="en-US" sz="4000" b="1" u="sng" dirty="0" smtClean="0"/>
              <a:t>Education Act of 1907</a:t>
            </a:r>
            <a:r>
              <a:rPr lang="en-US" altLang="en-US" sz="4000" b="1" dirty="0" smtClean="0"/>
              <a:t> </a:t>
            </a:r>
            <a:r>
              <a:rPr lang="en-US" altLang="en-US" sz="4000" dirty="0" smtClean="0"/>
              <a:t>provided </a:t>
            </a:r>
            <a:r>
              <a:rPr lang="en-US" altLang="en-US" sz="4000" u="sng" dirty="0" smtClean="0"/>
              <a:t>medical examination </a:t>
            </a:r>
            <a:r>
              <a:rPr lang="en-US" altLang="en-US" sz="4000" dirty="0" smtClean="0"/>
              <a:t>of school children.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3"/>
          <p:cNvSpPr>
            <a:spLocks noGrp="1" noChangeArrowheads="1"/>
          </p:cNvSpPr>
          <p:nvPr>
            <p:ph idx="1"/>
          </p:nvPr>
        </p:nvSpPr>
        <p:spPr>
          <a:xfrm>
            <a:off x="594043" y="609600"/>
            <a:ext cx="10692765" cy="5486400"/>
          </a:xfrm>
        </p:spPr>
        <p:txBody>
          <a:bodyPr/>
          <a:lstStyle/>
          <a:p>
            <a:pPr eaLnBrk="1" hangingPunct="1"/>
            <a:r>
              <a:rPr lang="en-US" altLang="en-US" sz="3600" dirty="0" smtClean="0"/>
              <a:t>(3) The </a:t>
            </a:r>
            <a:r>
              <a:rPr lang="en-US" altLang="en-US" sz="3600" b="1" u="sng" dirty="0" smtClean="0"/>
              <a:t>Old-age Pension Act of 1908 </a:t>
            </a:r>
            <a:r>
              <a:rPr lang="en-US" altLang="en-US" sz="3600" dirty="0" smtClean="0"/>
              <a:t>secured a weekly pension of five Shillings for deserving poor persons over the age of seventy.</a:t>
            </a:r>
          </a:p>
          <a:p>
            <a:pPr eaLnBrk="1" hangingPunct="1"/>
            <a:r>
              <a:rPr lang="en-US" altLang="en-US" sz="3200" dirty="0" smtClean="0"/>
              <a:t>(4) Under the </a:t>
            </a:r>
            <a:r>
              <a:rPr lang="en-US" altLang="en-US" sz="3200" b="1" u="sng" dirty="0" smtClean="0"/>
              <a:t>Unemployed Workmen act of 1905</a:t>
            </a:r>
            <a:r>
              <a:rPr lang="en-US" altLang="en-US" sz="3200" dirty="0" smtClean="0"/>
              <a:t>, unemployed worker were provided relief administered by the Local distress committees which tried to find jobs for them.</a:t>
            </a:r>
          </a:p>
          <a:p>
            <a:pPr eaLnBrk="1" hangingPunct="1"/>
            <a:endParaRPr lang="en-US"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27430</TotalTime>
  <Words>1272</Words>
  <Application>Microsoft Office PowerPoint</Application>
  <PresentationFormat>Custom</PresentationFormat>
  <Paragraphs>59</Paragraphs>
  <Slides>25</Slides>
  <Notes>1</Notes>
  <HiddenSlides>9</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The Poor Law Reforms, 1905</vt:lpstr>
      <vt:lpstr> THE POOR LAW COMMISSION OF 1905</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Poor Law Reforms, 1905</dc:title>
  <dc:creator>Imran</dc:creator>
  <cp:lastModifiedBy>Imran</cp:lastModifiedBy>
  <cp:revision>16</cp:revision>
  <dcterms:created xsi:type="dcterms:W3CDTF">2016-03-02T17:32:15Z</dcterms:created>
  <dcterms:modified xsi:type="dcterms:W3CDTF">2020-02-08T01:31:15Z</dcterms:modified>
</cp:coreProperties>
</file>